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60" r:id="rId5"/>
    <p:sldId id="263" r:id="rId6"/>
    <p:sldId id="281" r:id="rId7"/>
    <p:sldId id="258" r:id="rId8"/>
    <p:sldId id="264" r:id="rId9"/>
    <p:sldId id="268" r:id="rId10"/>
    <p:sldId id="280" r:id="rId11"/>
    <p:sldId id="282" r:id="rId12"/>
    <p:sldId id="283" r:id="rId13"/>
    <p:sldId id="284" r:id="rId14"/>
    <p:sldId id="285" r:id="rId15"/>
    <p:sldId id="286" r:id="rId16"/>
    <p:sldId id="265" r:id="rId17"/>
    <p:sldId id="287" r:id="rId18"/>
    <p:sldId id="288" r:id="rId19"/>
    <p:sldId id="289" r:id="rId20"/>
    <p:sldId id="290" r:id="rId21"/>
    <p:sldId id="269" r:id="rId22"/>
    <p:sldId id="274" r:id="rId23"/>
    <p:sldId id="272" r:id="rId24"/>
    <p:sldId id="273" r:id="rId25"/>
    <p:sldId id="276" r:id="rId26"/>
    <p:sldId id="275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26"/>
    <a:srgbClr val="FF6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9485"/>
    <p:restoredTop sz="51891"/>
  </p:normalViewPr>
  <p:slideViewPr>
    <p:cSldViewPr snapToGrid="0" snapToObjects="1">
      <p:cViewPr>
        <p:scale>
          <a:sx n="50" d="100"/>
          <a:sy n="50" d="100"/>
        </p:scale>
        <p:origin x="9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Bromley (GWN)" userId="S::ruth.bromley@gwn.govt.nz::a7ba9002-20f6-4d91-bf12-b85fc729c0ce" providerId="AD" clId="Web-{B31F5684-D0E8-48FB-AC0D-0107AAC1E643}"/>
    <pc:docChg chg="modSld">
      <pc:chgData name="Ruth Bromley (GWN)" userId="S::ruth.bromley@gwn.govt.nz::a7ba9002-20f6-4d91-bf12-b85fc729c0ce" providerId="AD" clId="Web-{B31F5684-D0E8-48FB-AC0D-0107AAC1E643}" dt="2019-02-18T23:23:11.389" v="0"/>
      <pc:docMkLst>
        <pc:docMk/>
      </pc:docMkLst>
      <pc:sldChg chg="modSp">
        <pc:chgData name="Ruth Bromley (GWN)" userId="S::ruth.bromley@gwn.govt.nz::a7ba9002-20f6-4d91-bf12-b85fc729c0ce" providerId="AD" clId="Web-{B31F5684-D0E8-48FB-AC0D-0107AAC1E643}" dt="2019-02-18T23:23:11.389" v="0"/>
        <pc:sldMkLst>
          <pc:docMk/>
          <pc:sldMk cId="1803464739" sldId="287"/>
        </pc:sldMkLst>
        <pc:spChg chg="mod">
          <ac:chgData name="Ruth Bromley (GWN)" userId="S::ruth.bromley@gwn.govt.nz::a7ba9002-20f6-4d91-bf12-b85fc729c0ce" providerId="AD" clId="Web-{B31F5684-D0E8-48FB-AC0D-0107AAC1E643}" dt="2019-02-18T23:23:11.389" v="0"/>
          <ac:spMkLst>
            <pc:docMk/>
            <pc:sldMk cId="1803464739" sldId="287"/>
            <ac:spMk id="6" creationId="{00000000-0000-0000-0000-000000000000}"/>
          </ac:spMkLst>
        </pc:spChg>
      </pc:sldChg>
    </pc:docChg>
  </pc:docChgLst>
  <pc:docChgLst>
    <pc:chgData name="Ruth Bromley (GWN)" userId="S::ruth.bromley@gwn.govt.nz::a7ba9002-20f6-4d91-bf12-b85fc729c0ce" providerId="AD" clId="Web-{A961270D-B17B-45D2-AAFB-55F281CBAA90}"/>
    <pc:docChg chg="modSld">
      <pc:chgData name="Ruth Bromley (GWN)" userId="S::ruth.bromley@gwn.govt.nz::a7ba9002-20f6-4d91-bf12-b85fc729c0ce" providerId="AD" clId="Web-{A961270D-B17B-45D2-AAFB-55F281CBAA90}" dt="2019-02-18T23:07:36.830" v="0" actId="1076"/>
      <pc:docMkLst>
        <pc:docMk/>
      </pc:docMkLst>
      <pc:sldChg chg="modSp">
        <pc:chgData name="Ruth Bromley (GWN)" userId="S::ruth.bromley@gwn.govt.nz::a7ba9002-20f6-4d91-bf12-b85fc729c0ce" providerId="AD" clId="Web-{A961270D-B17B-45D2-AAFB-55F281CBAA90}" dt="2019-02-18T23:07:36.830" v="0" actId="1076"/>
        <pc:sldMkLst>
          <pc:docMk/>
          <pc:sldMk cId="1459077639" sldId="265"/>
        </pc:sldMkLst>
        <pc:spChg chg="mod">
          <ac:chgData name="Ruth Bromley (GWN)" userId="S::ruth.bromley@gwn.govt.nz::a7ba9002-20f6-4d91-bf12-b85fc729c0ce" providerId="AD" clId="Web-{A961270D-B17B-45D2-AAFB-55F281CBAA90}" dt="2019-02-18T23:07:36.830" v="0" actId="1076"/>
          <ac:spMkLst>
            <pc:docMk/>
            <pc:sldMk cId="1459077639" sldId="2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51EA6-AEB1-3846-B8C7-719BC5EFB62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2E0F0-F2BD-5645-B3DF-356CB92F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6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1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8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4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baseline="0" dirty="0"/>
          </a:p>
          <a:p>
            <a:pPr marL="171450" indent="-171450">
              <a:buFont typeface="Arial" charset="0"/>
              <a:buChar char="•"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E0F0-F2BD-5645-B3DF-356CB92F12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D43C-B8B5-BD45-9197-25AA322091D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B9E9-8DEC-7C47-8E47-1CACC0BA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www.google.co.nz/url?sa=i&amp;rct=j&amp;q=&amp;esrc=s&amp;source=images&amp;cd=&amp;cad=rja&amp;uact=8&amp;ved=0ahUKEwiG0YvY9-vWAhXMTrwKHUjpBNwQjRwIBw&amp;url=https://dribbble.com/shots/990706-Yes-No-Switch-PSD-Freebie&amp;psig=AOvVaw1DZiyCpHcYXGShHGdZio7u&amp;ust=1507926922107230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ebeccaB\AppData\Local\Microsoft\Windows\Temporary Internet Files\Content.Outlook\GOFRE6RI\imposter-syndro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83776"/>
            <a:ext cx="6072086" cy="41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01420" y="5468618"/>
            <a:ext cx="60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MSD Women’s Network </a:t>
            </a:r>
          </a:p>
          <a:p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Friday August 24</a:t>
            </a:r>
            <a:r>
              <a:rPr lang="en-US" sz="2400" baseline="30000" dirty="0">
                <a:latin typeface="Cambria" charset="0"/>
                <a:ea typeface="Cambria" charset="0"/>
                <a:cs typeface="Cambria" charset="0"/>
              </a:rPr>
              <a:t>th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6000" y="5314949"/>
            <a:ext cx="607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Dr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Bex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 Hemmingson </a:t>
            </a:r>
          </a:p>
          <a:p>
            <a:pPr algn="r"/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Remix Coaching and Consulting</a:t>
            </a:r>
          </a:p>
          <a:p>
            <a:pPr algn="r"/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E: 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rebecca@remixcoaching.com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50480" y="3337560"/>
            <a:ext cx="274320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9520" y="333756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9192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65800" y="2489200"/>
            <a:ext cx="3835400" cy="3810000"/>
          </a:xfrm>
          <a:prstGeom prst="ellipse">
            <a:avLst/>
          </a:prstGeom>
          <a:solidFill>
            <a:srgbClr val="FF60F8"/>
          </a:solidFill>
          <a:ln>
            <a:solidFill>
              <a:srgbClr val="FF6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If I need a mentor to help me then it’s not really my achievement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1001" y="304800"/>
            <a:ext cx="4318000" cy="3581400"/>
          </a:xfrm>
          <a:prstGeom prst="ellipse">
            <a:avLst/>
          </a:prstGeom>
          <a:solidFill>
            <a:srgbClr val="FF60F8"/>
          </a:solidFill>
          <a:ln>
            <a:solidFill>
              <a:srgbClr val="FF6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feel that I should be able to accomplish things on my own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5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365" y="204116"/>
            <a:ext cx="4201461" cy="35240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shy away from applying for jobs unless I meet the majority of the requirements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9878" y="241758"/>
            <a:ext cx="4999322" cy="35240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constantly seek out further training or certifications because I need to improve my skills in order to succeed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9674" y="3212642"/>
            <a:ext cx="3883208" cy="34167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Even when I’ve been in a job role for a while, I still feel like I don’t know enough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21596" y="3447821"/>
            <a:ext cx="3375208" cy="2946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shudder if someone calls me an expert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05292" y="2844800"/>
            <a:ext cx="3036046" cy="3810000"/>
          </a:xfrm>
          <a:prstGeom prst="ellipse">
            <a:avLst/>
          </a:prstGeom>
          <a:solidFill>
            <a:srgbClr val="FF932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get stressed when I’m not working and I find downtime wasteful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6292" y="177799"/>
            <a:ext cx="4062508" cy="5588001"/>
          </a:xfrm>
          <a:prstGeom prst="ellipse">
            <a:avLst/>
          </a:prstGeom>
          <a:solidFill>
            <a:srgbClr val="FF932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Because I’m often working, my hobbies and passions has fallen by the wayside a little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57200"/>
            <a:ext cx="5005292" cy="4521200"/>
          </a:xfrm>
          <a:prstGeom prst="ellipse">
            <a:avLst/>
          </a:prstGeom>
          <a:solidFill>
            <a:srgbClr val="FF932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Despite numerous achievements, I feel like I haven’t truly earned my title so feel pressured to work harder and longer to prove my worth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6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965" y="5970494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charset="0"/>
                <a:ea typeface="Cambria" charset="0"/>
                <a:cs typeface="Cambria" charset="0"/>
              </a:rPr>
              <a:t>(Young, 2011)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81755" y="535078"/>
            <a:ext cx="6595035" cy="57182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Perfectionist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“I should have done better. Mistakes are unacceptable” </a:t>
            </a:r>
          </a:p>
        </p:txBody>
      </p:sp>
    </p:spTree>
    <p:extLst>
      <p:ext uri="{BB962C8B-B14F-4D97-AF65-F5344CB8AC3E}">
        <p14:creationId xmlns:p14="http://schemas.microsoft.com/office/powerpoint/2010/main" val="145907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965" y="5970494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charset="0"/>
                <a:ea typeface="Cambria" charset="0"/>
                <a:cs typeface="Cambria" charset="0"/>
              </a:rPr>
              <a:t>(Young, 2011)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6999" y="762001"/>
            <a:ext cx="6485965" cy="5615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Natural Genius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“If I were really smart this would be effortless”</a:t>
            </a:r>
          </a:p>
        </p:txBody>
      </p:sp>
    </p:spTree>
    <p:extLst>
      <p:ext uri="{BB962C8B-B14F-4D97-AF65-F5344CB8AC3E}">
        <p14:creationId xmlns:p14="http://schemas.microsoft.com/office/powerpoint/2010/main" val="180346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965" y="5970494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charset="0"/>
                <a:ea typeface="Cambria" charset="0"/>
                <a:cs typeface="Cambria" charset="0"/>
              </a:rPr>
              <a:t>(Young, 2011)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68600" y="544602"/>
            <a:ext cx="6384365" cy="5779997"/>
          </a:xfrm>
          <a:prstGeom prst="ellipse">
            <a:avLst/>
          </a:prstGeom>
          <a:solidFill>
            <a:srgbClr val="FF60F8"/>
          </a:solidFill>
          <a:ln>
            <a:solidFill>
              <a:srgbClr val="FF6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Rugged Individualist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“The only achievements that really matter are the ones I got myself”</a:t>
            </a:r>
          </a:p>
        </p:txBody>
      </p:sp>
    </p:spTree>
    <p:extLst>
      <p:ext uri="{BB962C8B-B14F-4D97-AF65-F5344CB8AC3E}">
        <p14:creationId xmlns:p14="http://schemas.microsoft.com/office/powerpoint/2010/main" val="38542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965" y="5970494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charset="0"/>
                <a:ea typeface="Cambria" charset="0"/>
                <a:cs typeface="Cambria" charset="0"/>
              </a:rPr>
              <a:t>(Young, 2011)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44801" y="819206"/>
            <a:ext cx="6096000" cy="550539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Expert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“If I were actually smart, I’d know everything there is to know”</a:t>
            </a:r>
          </a:p>
        </p:txBody>
      </p:sp>
    </p:spTree>
    <p:extLst>
      <p:ext uri="{BB962C8B-B14F-4D97-AF65-F5344CB8AC3E}">
        <p14:creationId xmlns:p14="http://schemas.microsoft.com/office/powerpoint/2010/main" val="176703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2965" y="5970494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charset="0"/>
                <a:ea typeface="Cambria" charset="0"/>
                <a:cs typeface="Cambria" charset="0"/>
              </a:rPr>
              <a:t>(Young, 2011)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711200"/>
            <a:ext cx="6604000" cy="5259293"/>
          </a:xfrm>
          <a:prstGeom prst="ellipse">
            <a:avLst/>
          </a:prstGeom>
          <a:solidFill>
            <a:srgbClr val="FF932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Superhero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“If I were really competent, I’d be able to do it all”</a:t>
            </a:r>
          </a:p>
        </p:txBody>
      </p:sp>
    </p:spTree>
    <p:extLst>
      <p:ext uri="{BB962C8B-B14F-4D97-AF65-F5344CB8AC3E}">
        <p14:creationId xmlns:p14="http://schemas.microsoft.com/office/powerpoint/2010/main" val="54924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802"/>
            <a:ext cx="7874002" cy="4133851"/>
          </a:xfrm>
          <a:prstGeom prst="rect">
            <a:avLst/>
          </a:prstGeom>
        </p:spPr>
      </p:pic>
      <p:sp>
        <p:nvSpPr>
          <p:cNvPr id="5" name="AutoShape 2" descr="mage result for cycle process unhappy face"/>
          <p:cNvSpPr>
            <a:spLocks noChangeAspect="1" noChangeArrowheads="1"/>
          </p:cNvSpPr>
          <p:nvPr/>
        </p:nvSpPr>
        <p:spPr bwMode="auto">
          <a:xfrm>
            <a:off x="0" y="0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28" y="1167911"/>
            <a:ext cx="4560277" cy="4560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67" y="2651120"/>
            <a:ext cx="2206611" cy="15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86154"/>
            <a:ext cx="5182859" cy="4690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1133901"/>
            <a:ext cx="3905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charset="0"/>
                <a:ea typeface="Cambria" charset="0"/>
                <a:cs typeface="Cambria" charset="0"/>
              </a:rPr>
              <a:t>The first step to changing how we </a:t>
            </a:r>
            <a:r>
              <a:rPr lang="en-US" sz="4800" b="1" dirty="0">
                <a:latin typeface="Cambria" charset="0"/>
                <a:ea typeface="Cambria" charset="0"/>
                <a:cs typeface="Cambria" charset="0"/>
              </a:rPr>
              <a:t>FEEL</a:t>
            </a:r>
            <a:r>
              <a:rPr lang="en-US" sz="4800" dirty="0">
                <a:latin typeface="Cambria" charset="0"/>
                <a:ea typeface="Cambria" charset="0"/>
                <a:cs typeface="Cambria" charset="0"/>
              </a:rPr>
              <a:t> is changing  how we </a:t>
            </a:r>
            <a:r>
              <a:rPr lang="en-US" sz="4800" b="1" dirty="0">
                <a:latin typeface="Cambria" charset="0"/>
                <a:ea typeface="Cambria" charset="0"/>
                <a:cs typeface="Cambria" charset="0"/>
              </a:rPr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82350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288596" y="212950"/>
            <a:ext cx="4098472" cy="2302329"/>
          </a:xfrm>
          <a:prstGeom prst="wedgeEllipseCallout">
            <a:avLst/>
          </a:prstGeom>
          <a:solidFill>
            <a:srgbClr val="7030A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What is it?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68044" y="2829945"/>
            <a:ext cx="4098472" cy="2302329"/>
          </a:xfrm>
          <a:prstGeom prst="wedgeEllipseCallout">
            <a:avLst>
              <a:gd name="adj1" fmla="val 44904"/>
              <a:gd name="adj2" fmla="val 54699"/>
            </a:avLst>
          </a:prstGeom>
          <a:solidFill>
            <a:srgbClr val="00B05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Do I have it? 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630080" y="317839"/>
            <a:ext cx="4098472" cy="2302329"/>
          </a:xfrm>
          <a:prstGeom prst="wedgeEllipseCallout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Where does it come from?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0061" y="4122509"/>
            <a:ext cx="4098472" cy="2302329"/>
          </a:xfrm>
          <a:prstGeom prst="wedgeEllipseCallout">
            <a:avLst>
              <a:gd name="adj1" fmla="val 28569"/>
              <a:gd name="adj2" fmla="val 57535"/>
            </a:avLst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How does it show up for me?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8093528" y="3981110"/>
            <a:ext cx="4098472" cy="2302329"/>
          </a:xfrm>
          <a:prstGeom prst="wedgeEllipse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What can I do about it?</a:t>
            </a:r>
          </a:p>
        </p:txBody>
      </p:sp>
    </p:spTree>
    <p:extLst>
      <p:ext uri="{BB962C8B-B14F-4D97-AF65-F5344CB8AC3E}">
        <p14:creationId xmlns:p14="http://schemas.microsoft.com/office/powerpoint/2010/main" val="180104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0660"/>
            <a:ext cx="6069107" cy="606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3577649"/>
            <a:ext cx="2922494" cy="328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906" y="4448383"/>
            <a:ext cx="205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mbria" charset="0"/>
                <a:ea typeface="Cambria" charset="0"/>
                <a:cs typeface="Cambria" charset="0"/>
              </a:rPr>
              <a:t>REMIX!</a:t>
            </a:r>
          </a:p>
        </p:txBody>
      </p:sp>
    </p:spTree>
    <p:extLst>
      <p:ext uri="{BB962C8B-B14F-4D97-AF65-F5344CB8AC3E}">
        <p14:creationId xmlns:p14="http://schemas.microsoft.com/office/powerpoint/2010/main" val="83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" y="3192927"/>
            <a:ext cx="2922494" cy="328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95" y="3928430"/>
            <a:ext cx="205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mbria" charset="0"/>
                <a:ea typeface="Cambria" charset="0"/>
                <a:cs typeface="Cambria" charset="0"/>
              </a:rPr>
              <a:t>REMIX!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1" y="998814"/>
            <a:ext cx="4818529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96" y="1313688"/>
            <a:ext cx="63500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" y="3192927"/>
            <a:ext cx="2922494" cy="328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95" y="3928430"/>
            <a:ext cx="205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mbria" charset="0"/>
                <a:ea typeface="Cambria" charset="0"/>
                <a:cs typeface="Cambria" charset="0"/>
              </a:rPr>
              <a:t>REMIX!</a:t>
            </a:r>
          </a:p>
        </p:txBody>
      </p:sp>
    </p:spTree>
    <p:extLst>
      <p:ext uri="{BB962C8B-B14F-4D97-AF65-F5344CB8AC3E}">
        <p14:creationId xmlns:p14="http://schemas.microsoft.com/office/powerpoint/2010/main" val="164221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52" y="129527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" y="3192927"/>
            <a:ext cx="2922494" cy="328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95" y="3928430"/>
            <a:ext cx="205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mbria" charset="0"/>
                <a:ea typeface="Cambria" charset="0"/>
                <a:cs typeface="Cambria" charset="0"/>
              </a:rPr>
              <a:t>REMIX!</a:t>
            </a:r>
          </a:p>
        </p:txBody>
      </p:sp>
    </p:spTree>
    <p:extLst>
      <p:ext uri="{BB962C8B-B14F-4D97-AF65-F5344CB8AC3E}">
        <p14:creationId xmlns:p14="http://schemas.microsoft.com/office/powerpoint/2010/main" val="124062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28" y="0"/>
            <a:ext cx="758666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" y="3192927"/>
            <a:ext cx="2922494" cy="3280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795" y="3928430"/>
            <a:ext cx="205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mbria" charset="0"/>
                <a:ea typeface="Cambria" charset="0"/>
                <a:cs typeface="Cambria" charset="0"/>
              </a:rPr>
              <a:t>REMIX!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0028" y="6286500"/>
            <a:ext cx="119202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6" y="947600"/>
            <a:ext cx="5240274" cy="5240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850" y="1828800"/>
            <a:ext cx="5086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charset="0"/>
                <a:ea typeface="Cambria" charset="0"/>
                <a:cs typeface="Cambria" charset="0"/>
              </a:rPr>
              <a:t>Thank you! </a:t>
            </a:r>
          </a:p>
          <a:p>
            <a:pPr algn="ctr"/>
            <a:endParaRPr lang="en-US" sz="4400" dirty="0">
              <a:latin typeface="Cambria" charset="0"/>
              <a:ea typeface="Cambria" charset="0"/>
              <a:cs typeface="Cambria" charset="0"/>
            </a:endParaRPr>
          </a:p>
          <a:p>
            <a:pPr algn="ctr"/>
            <a:r>
              <a:rPr lang="en-US" sz="4400" dirty="0">
                <a:latin typeface="Cambria" charset="0"/>
                <a:ea typeface="Cambria" charset="0"/>
                <a:cs typeface="Cambria" charset="0"/>
              </a:rPr>
              <a:t>Oh, and a little something to always remember </a:t>
            </a:r>
            <a:r>
              <a:rPr lang="is-IS" sz="4400" dirty="0">
                <a:latin typeface="Cambria" charset="0"/>
                <a:ea typeface="Cambria" charset="0"/>
                <a:cs typeface="Cambria" charset="0"/>
              </a:rPr>
              <a:t>… </a:t>
            </a:r>
            <a:endParaRPr lang="en-US" sz="4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48" y="987589"/>
            <a:ext cx="2056085" cy="2287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50" y="831106"/>
            <a:ext cx="2971282" cy="207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" y="3892685"/>
            <a:ext cx="53467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68" y="3711159"/>
            <a:ext cx="4584972" cy="2627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24" y="1077702"/>
            <a:ext cx="3550324" cy="2107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" y="896528"/>
            <a:ext cx="2883487" cy="27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A psychological pattern in which people doubt their accomplishments and have a persistent fear of the 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talent police </a:t>
            </a: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showing up and being exposed as a 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fraud</a:t>
            </a:r>
          </a:p>
          <a:p>
            <a:pPr marL="0" indent="0" algn="ctr">
              <a:buNone/>
            </a:pPr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(...despite LOADS of evidence to the contrary!) </a:t>
            </a:r>
          </a:p>
          <a:p>
            <a:pPr marL="0" indent="0" algn="ctr">
              <a:buNone/>
            </a:pPr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987425"/>
            <a:ext cx="3903699" cy="52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yes no toggl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18" y="1254299"/>
            <a:ext cx="2749606" cy="19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54" y="4347773"/>
            <a:ext cx="3255546" cy="20530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30" y="428025"/>
            <a:ext cx="1130387" cy="7282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36" y="3764204"/>
            <a:ext cx="1130387" cy="83024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0" y="1050453"/>
            <a:ext cx="2552849" cy="276618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37" y="373013"/>
            <a:ext cx="1130387" cy="728240"/>
          </a:xfrm>
          <a:prstGeom prst="rect">
            <a:avLst/>
          </a:prstGeom>
        </p:spPr>
      </p:pic>
      <p:pic>
        <p:nvPicPr>
          <p:cNvPr id="10" name="Picture 9" descr="Related imag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7" y="4179328"/>
            <a:ext cx="3216819" cy="251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38" y="3791501"/>
            <a:ext cx="1130387" cy="83024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87" y="3281674"/>
            <a:ext cx="3104742" cy="225781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71" y="2386899"/>
            <a:ext cx="1130387" cy="83024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96" y="2386899"/>
            <a:ext cx="1130387" cy="8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6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hild bra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7581"/>
            <a:ext cx="3793147" cy="211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i su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2" y="3377362"/>
            <a:ext cx="3661996" cy="266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egative-Brain-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8" y="4009293"/>
            <a:ext cx="2898140" cy="185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48" y="532562"/>
            <a:ext cx="5977681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47" y="3377362"/>
            <a:ext cx="3442944" cy="30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77" y="12572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Cambria" charset="0"/>
                <a:ea typeface="Cambria" charset="0"/>
                <a:cs typeface="Cambria" charset="0"/>
              </a:rPr>
              <a:t>Which statements resonate for you? </a:t>
            </a:r>
            <a:r>
              <a:rPr lang="is-IS" sz="6000" dirty="0">
                <a:latin typeface="Cambria" charset="0"/>
                <a:ea typeface="Cambria" charset="0"/>
                <a:cs typeface="Cambria" charset="0"/>
              </a:rPr>
              <a:t>… </a:t>
            </a:r>
            <a:endParaRPr lang="en-US" sz="6000" dirty="0"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endParaRPr lang="en-US" sz="6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5847" y="449924"/>
            <a:ext cx="4186153" cy="2770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often </a:t>
            </a:r>
            <a:r>
              <a:rPr lang="en-US" sz="28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have difficulty delegating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08931" y="2743201"/>
            <a:ext cx="4795997" cy="38647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If I miss the mark on something, I ruminate about it for days and tell myself I’m not cut out for this!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01728" y="449923"/>
            <a:ext cx="3473338" cy="355366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feel like my work should be 100% perfect, 100% of the time </a:t>
            </a:r>
            <a:endParaRPr lang="en-US" sz="2800" i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3973" y="587632"/>
            <a:ext cx="5881816" cy="40283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When I’m faced with a setback my confidence drops; I feel a sense of shame that I haven’t performed well</a:t>
            </a:r>
          </a:p>
        </p:txBody>
      </p:sp>
      <p:sp>
        <p:nvSpPr>
          <p:cNvPr id="5" name="Oval 4"/>
          <p:cNvSpPr/>
          <p:nvPr/>
        </p:nvSpPr>
        <p:spPr>
          <a:xfrm>
            <a:off x="6756400" y="1981200"/>
            <a:ext cx="4732636" cy="40845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 find new challenges uncomfortable because I worry I might not be good at the new thing I’m trying </a:t>
            </a:r>
          </a:p>
        </p:txBody>
      </p:sp>
    </p:spTree>
    <p:extLst>
      <p:ext uri="{BB962C8B-B14F-4D97-AF65-F5344CB8AC3E}">
        <p14:creationId xmlns:p14="http://schemas.microsoft.com/office/powerpoint/2010/main" val="195665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c0f79aa9-28cd-4ea9-8aab-0fe297a9671e">
      <Terms xmlns="http://schemas.microsoft.com/office/infopath/2007/PartnerControls"/>
    </TaxKeywordTaxHTField>
    <TaxCatchAll xmlns="c0f79aa9-28cd-4ea9-8aab-0fe297a9671e"/>
    <Key_x0020_Word xmlns="f3a56b07-4272-434f-bf3d-1d3132df35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97BAAFCBC4B4CAD4BD5CD1DBAF75E" ma:contentTypeVersion="14" ma:contentTypeDescription="Create a new document." ma:contentTypeScope="" ma:versionID="a43c4e46edd2008283d08d98db29306e">
  <xsd:schema xmlns:xsd="http://www.w3.org/2001/XMLSchema" xmlns:xs="http://www.w3.org/2001/XMLSchema" xmlns:p="http://schemas.microsoft.com/office/2006/metadata/properties" xmlns:ns2="c0f79aa9-28cd-4ea9-8aab-0fe297a9671e" xmlns:ns3="f3a56b07-4272-434f-bf3d-1d3132df3593" targetNamespace="http://schemas.microsoft.com/office/2006/metadata/properties" ma:root="true" ma:fieldsID="a0191d30694269ac53c1a790e4dc7a75" ns2:_="" ns3:_="">
    <xsd:import namespace="c0f79aa9-28cd-4ea9-8aab-0fe297a9671e"/>
    <xsd:import namespace="f3a56b07-4272-434f-bf3d-1d3132df359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Key_x0020_W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79aa9-28cd-4ea9-8aab-0fe297a9671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90e2e03-21c1-4d6d-b363-a3f776a7c6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388f1b-3da4-4fa0-9692-5f57dda01309}" ma:internalName="TaxCatchAll" ma:showField="CatchAllData" ma:web="c0f79aa9-28cd-4ea9-8aab-0fe297a96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56b07-4272-434f-bf3d-1d3132df3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Key_x0020_Word" ma:index="21" nillable="true" ma:displayName="Key Word" ma:format="Dropdown" ma:internalName="Key_x0020_Word">
      <xsd:simpleType>
        <xsd:union memberTypes="dms:Text">
          <xsd:simpleType>
            <xsd:restriction base="dms:Choice">
              <xsd:enumeration value="Network"/>
              <xsd:enumeration value="Survey"/>
              <xsd:enumeration value="zzzzzzzzzzz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C5C83C-3E95-49A4-9DD5-3924059E0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4FBBC1-6C6F-4527-81DB-1232A626F6BF}">
  <ds:schemaRefs>
    <ds:schemaRef ds:uri="http://schemas.microsoft.com/office/2006/metadata/properties"/>
    <ds:schemaRef ds:uri="http://schemas.microsoft.com/office/infopath/2007/PartnerControls"/>
    <ds:schemaRef ds:uri="c0f79aa9-28cd-4ea9-8aab-0fe297a9671e"/>
    <ds:schemaRef ds:uri="f3a56b07-4272-434f-bf3d-1d3132df3593"/>
  </ds:schemaRefs>
</ds:datastoreItem>
</file>

<file path=customXml/itemProps3.xml><?xml version="1.0" encoding="utf-8"?>
<ds:datastoreItem xmlns:ds="http://schemas.openxmlformats.org/officeDocument/2006/customXml" ds:itemID="{3460EAFC-48BC-4D5F-BBD8-DEBC75185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79aa9-28cd-4ea9-8aab-0fe297a9671e"/>
    <ds:schemaRef ds:uri="f3a56b07-4272-434f-bf3d-1d3132df3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13346</TotalTime>
  <Words>477</Words>
  <Application>Microsoft Office PowerPoint</Application>
  <PresentationFormat>Widescreen</PresentationFormat>
  <Paragraphs>84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Impostor Syndrome </dc:title>
  <dc:creator>Rebecca Hemmingson</dc:creator>
  <cp:lastModifiedBy>Rebecca Hemmingson</cp:lastModifiedBy>
  <cp:revision>127</cp:revision>
  <dcterms:created xsi:type="dcterms:W3CDTF">2018-05-17T22:13:04Z</dcterms:created>
  <dcterms:modified xsi:type="dcterms:W3CDTF">2019-02-18T23:23:11Z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0x0101004E597BAAFCBC4B4CAD4BD5CD1DBAF75E</vt:lpwstr>
  </property>
  <property fmtid="{D5CDD505-2E9C-101B-9397-08002B2CF9AE}" pid="3" name="TaxKeyword">
    <vt:lpwstr/>
  </property>
  <property fmtid="{D5CDD505-2E9C-101B-9397-08002B2CF9AE}" pid="4" name="AuthorIds_UIVersion_1536">
    <vt:lpwstr>16</vt:lpwstr>
  </property>
</Properties>
</file>